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499" r:id="rId6"/>
    <p:sldId id="500" r:id="rId7"/>
    <p:sldId id="463" r:id="rId8"/>
    <p:sldId id="284" r:id="rId9"/>
    <p:sldId id="508" r:id="rId10"/>
    <p:sldId id="505" r:id="rId11"/>
    <p:sldId id="506" r:id="rId12"/>
    <p:sldId id="507" r:id="rId13"/>
    <p:sldId id="509" r:id="rId14"/>
    <p:sldId id="501" r:id="rId15"/>
    <p:sldId id="504" r:id="rId16"/>
    <p:sldId id="510" r:id="rId17"/>
    <p:sldId id="511" r:id="rId18"/>
    <p:sldId id="51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FFFF"/>
    <a:srgbClr val="0087C6"/>
    <a:srgbClr val="35A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0EF14-987B-4E55-8C07-A35FD15769DD}" v="6" dt="2026-01-08T19:53:55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2923" autoAdjust="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1996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31C30-E62B-4D8C-BCF9-3E88E1514FB9}" type="datetimeFigureOut">
              <a:rPr lang="en-CA" smtClean="0"/>
              <a:t>2026-01-08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1D1C3-FA3B-4483-A36D-93BAC7032C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3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65075-DCDA-4A71-EFD2-240A4BB80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205A9-D2C7-089F-09DD-B7712B1A2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827622-90FA-B642-438B-D74963C01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57366-780E-34EF-7003-F0D278AF2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2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CBD3-1960-BEAB-BEEF-96782D3FC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7C23E-BCF9-A216-887E-853769AA1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41EA9-A066-485D-E0E5-C30B4B1FD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8045C-100C-9FA0-F58A-8B8F0DFBA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D1C3-FA3B-4483-A36D-93BAC7032CF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575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1A41-EF38-5646-F075-A132D164C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FC76E9-12F5-5386-5010-6DA96592D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0ADD0-7185-8D6E-5185-48AE86C7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B99A5-1E3C-71A7-343E-C2EBC7B95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D1C3-FA3B-4483-A36D-93BAC7032CF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65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3022-373B-9A57-A7C4-084984BF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9D0CA-0A50-115D-A498-ED09D7F1F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C03B0-CAD9-9D33-5583-DC00FB32D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6B54B-897E-5691-CA8B-FEBDE1AE6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D1C3-FA3B-4483-A36D-93BAC7032CF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511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D1C3-FA3B-4483-A36D-93BAC7032CF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695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2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FCDE9-30F8-F99E-9F92-F520B57C7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531A2-FEED-0861-CD10-0B9768D60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781C7-4271-7F75-C5A8-D08A7503A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5468F-3359-0024-8D38-36CE94B0C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30B39-9573-D47F-D787-B6B2BDBF6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FE3A7-C02E-63D4-28D3-B0E1CB955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A94F2-8359-8826-8DED-C896C8AE6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ECD4C-5317-AFB2-F1E9-82C86E6EB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4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DC10-73C1-7F1B-AB13-352CE6715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DF148-B104-07F9-9DA3-4E1B6F98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1457D-2073-0568-2340-1255572BC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D5DA1-5B11-C889-0B7E-B724A42D2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D1C3-FA3B-4483-A36D-93BAC7032CF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41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9876-E7C2-C58F-919F-5770E5F2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63B1E-3E50-E14D-A4C4-8782F433D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811B2-B2AB-DBD6-69CF-12DE11209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0C5F1-6B69-C1A0-D0CF-0616B9F0C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3D7E-ACDD-4EA8-9FFB-BFE70D25F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1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3A4DFD-D3F0-752B-F1F7-65F446945338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D4F5B-7120-85A2-E0B5-28524C9CA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C5159-AA2B-25DA-74E8-F0AB57BFC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473A7-3B83-271B-2D5A-9DBABE12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07B8D-F8FD-C293-A453-1AD126DF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9B9E-9E62-CCBD-DB16-67E227B9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8CD503-58E2-DA5B-A178-DABF11905B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8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6A0F-037E-4710-D264-68BD0655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26159-F2FA-E6C5-28CB-BC8A799BE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F43A10-2E94-F577-873B-E7FA5539A9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0A1CE0-5991-0046-90A7-BAAE377B0FB1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5D85B5-360A-5085-0328-F6079BAE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E12241B-3A7F-368B-0C79-2ED8FCE6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633BF1-E4A9-C078-0592-20A521F7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52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DD53A-F812-AFCC-7E04-21995C5A4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DF2A6-AF30-600E-07FC-89F96464C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1133A-1853-F7FC-40A6-9FCB96E7E9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95748-6819-48BB-79A9-88C921A6D88C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F5AC5B5-40E9-0C5D-AF06-BD914F37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94B990F-FE89-8805-3408-E3EAEDAC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FA9966-1DFB-4870-8EEB-693E8666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62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4941-462B-8AC0-2EAF-2F9AC823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F3A05-2B68-3577-4967-D287A657E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BB9C57-EB24-0EF3-4688-277EC5D48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91FB03-BEB3-D5AB-3F72-440430DB425E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59AD4D8-70A0-E0CE-E54A-80F08EF6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2E652D9-7A35-0B6F-3DAE-F2494723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15EB68-3104-3CEA-038C-0E439738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120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2F36-2031-22C1-6C77-9C0955A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D8E4C-281A-7421-E90F-579B4DD7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DA32341-BA2F-027C-1DC6-A14C915D25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A98C4D-89BF-2876-20D7-2932F736731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FEB376F-0163-1B1C-E1A0-CD8D4A80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D55EA7-9CA1-BF08-F17F-6234D25E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876799-6137-8EBF-A507-C46BA067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35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6E83-ADC5-38DB-FF85-58A63AC4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A45C6-7051-03EE-F718-8EF5321C5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5D326-BFD9-26B7-C0A3-7914EFF5C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EDEE6BD-4C17-B703-D6CE-CB2364BEBE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1F4650-9F27-AA29-EC2F-1581F15D33C9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89DC6C-C6A9-635A-E690-85C178B1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30CB40-F914-6EFA-3401-846E8FF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BC1796-88AB-1BE5-ABD9-7604B8DF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89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9FE1-E966-C07A-4641-8FC8249D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98E1C-FE69-8A3B-9F92-D60AA361E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3FD16-6D2E-F001-5A3B-9735CCAC1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27150-875A-021D-8873-7619A10FC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7BF83-D00F-298D-75D4-22C9A6417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6482E1-35F9-C6F8-99BF-BDE38DDDF1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7EFC-6AD9-73BD-8FA7-E553F9672F4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730DDC-6FBD-4CC2-1EC6-EA012E61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5345DE7-8C1A-0638-06F4-7E76350A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7605CB5-0366-B6C6-9B59-752B469B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16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F8065-21F6-531E-01A5-5F428302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A8A5E5-FB88-8DC1-7769-B3A65E70CB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2CC630-C7E4-E55F-7D2C-08318D1327D2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C6ECF3D-2300-31ED-FE85-3FBE0C92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773ACD-399B-AAB0-82A4-D1338C61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D5057E1-4201-0DF7-4130-9ECD203C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44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259F4FD-2CB5-B356-3865-46BEC6DB53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C802FC-CDA7-9438-F47A-D65F94927FCE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AED0080-40A1-7EE1-E2FA-70B3209D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4DE858-6D75-87F6-1398-C3932FB9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79BC0F-54EB-0995-DBFF-62CC78CA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99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F682-0A0C-FCEF-6D98-0BD0DF6F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5DC2-B0C9-CA06-3611-76ACF4654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0C88E-CD47-3C08-E4D3-7BF1A862E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87BB9A-D543-5714-4F93-F56D285029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E2BCD2-78EE-C40D-006D-B474BAF4FCF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FDCA5AF-633F-BC7E-C166-1CE0F186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7DF980B-1A92-E6D9-D171-3F4843E9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4761CA-789C-91AD-33A1-8B928D81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8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2787-8A5C-E35E-65F8-DCD7FA78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9126E-5CB2-27DE-8A78-E256A65E8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D9D01-56B7-B26C-B052-175E3847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B78C385-BC87-1A47-CEB2-E97597CE49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186"/>
            <a:ext cx="1668780" cy="7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2E099C-BAA1-C3C6-2ED2-CF912EC4D6E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5A7B7"/>
          </a:solidFill>
          <a:ln>
            <a:solidFill>
              <a:srgbClr val="35A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6207348-4C4C-AE93-62C2-7D3D5629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CAC73-A5B9-4206-A1EE-289C55539B09}" type="datetimeFigureOut">
              <a:rPr lang="en-CA" smtClean="0"/>
              <a:pPr/>
              <a:t>2026-01-08</a:t>
            </a:fld>
            <a:endParaRPr lang="en-CA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7147D0D-6D63-D06F-D4C2-21A5D601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Harmony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996D798-C871-FABE-8959-FD7ECB0B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996A55-2620-446D-9360-E40DF55797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209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7B7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94A38-FEBA-44E7-294C-33C7C1A6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09C84-CE94-C379-4964-F1856772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7B25-403C-5E9B-D014-7A929358D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0CAC73-A5B9-4206-A1EE-289C55539B09}" type="datetimeFigureOut">
              <a:rPr lang="en-CA" smtClean="0"/>
              <a:t>2026-01-08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7327-671D-7437-39CD-F87EBC717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B695D-9DB9-9FBC-8663-B1BD516A5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96A55-2620-446D-9360-E40DF55797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9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G0ZI605-_94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youtu.be/RrnlueTKWss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youtu.be/wCxx023-n78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mb.freshdesk.com/support/hom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THIM logo - top right on all slides.">
            <a:extLst>
              <a:ext uri="{FF2B5EF4-FFF2-40B4-BE49-F238E27FC236}">
                <a16:creationId xmlns:a16="http://schemas.microsoft.com/office/drawing/2014/main" id="{A887E1E4-7367-47CB-4433-3E99993420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t="11115" b="9098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35483E-0AFF-E8A8-B0B6-00A5D8B0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RITHIM Harmony </a:t>
            </a:r>
            <a:br>
              <a:rPr lang="en-US" cap="none" dirty="0"/>
            </a:br>
            <a:r>
              <a:rPr lang="en-US" dirty="0"/>
              <a:t>User Interface Upgrade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67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E6A44-992C-7C96-151B-8601DEAB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EE32-02EF-218E-9EA2-A39BED8F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Interface Image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2E5B5-D1C0-3B36-F8DC-D50FF4E1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612F72-98F7-333B-717C-AA0864A0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1E0C0-4883-8505-8369-F6DC9221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 descr="A screenshot of the new Harmony interface highlighting: &#10;- Menu and Navigation Bar: Left side and contains links to: Work Area, Projects, Contacts, Signatures and Transfers.&#10;-Top right now contains:&#10;A Question Mark icon for access to: Contact Information (Contact Us at RITHIM), Help, FAQs, Templates and About.&#10;- A Notifications bell icon, which will indicate when notifications are present and allow navigation to the Notifications section of Harmony.&#10;Account bubble icon with user initials for access to: Change Password, Personal Details, Notifications (same access as the Notification bell icon) and Logout.&#10;- Work Area: Signatures, Transfers, Shared (Projects), Project Folders and Projects (List) remain within the work area.&#10;- Actions: System actions will be located above the Projects (List) and include actions such as Create Project, Create Folder, Transfer, etc. &#10;&#10;">
            <a:extLst>
              <a:ext uri="{FF2B5EF4-FFF2-40B4-BE49-F238E27FC236}">
                <a16:creationId xmlns:a16="http://schemas.microsoft.com/office/drawing/2014/main" id="{7CAD0311-A6AA-1112-5241-4CB1BD4DC579}"/>
              </a:ext>
            </a:extLst>
          </p:cNvPr>
          <p:cNvGrpSpPr/>
          <p:nvPr/>
        </p:nvGrpSpPr>
        <p:grpSpPr>
          <a:xfrm>
            <a:off x="366844" y="770335"/>
            <a:ext cx="11458311" cy="5317329"/>
            <a:chOff x="138308" y="1497408"/>
            <a:chExt cx="11458311" cy="53173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94EEAB-79A8-E970-3841-A963CA7FE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606095"/>
              <a:ext cx="9567379" cy="4208642"/>
            </a:xfrm>
            <a:prstGeom prst="rect">
              <a:avLst/>
            </a:prstGeom>
          </p:spPr>
        </p:pic>
        <p:sp>
          <p:nvSpPr>
            <p:cNvPr id="16" name="Callout: Line 15">
              <a:extLst>
                <a:ext uri="{FF2B5EF4-FFF2-40B4-BE49-F238E27FC236}">
                  <a16:creationId xmlns:a16="http://schemas.microsoft.com/office/drawing/2014/main" id="{67E94364-5233-E2E0-D2AE-C5EC0141995D}"/>
                </a:ext>
              </a:extLst>
            </p:cNvPr>
            <p:cNvSpPr/>
            <p:nvPr/>
          </p:nvSpPr>
          <p:spPr>
            <a:xfrm>
              <a:off x="10405579" y="1497408"/>
              <a:ext cx="1191040" cy="521498"/>
            </a:xfrm>
            <a:prstGeom prst="borderCallout1">
              <a:avLst>
                <a:gd name="adj1" fmla="val 115326"/>
                <a:gd name="adj2" fmla="val 54071"/>
                <a:gd name="adj3" fmla="val 236558"/>
                <a:gd name="adj4" fmla="val -509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Username and Account Details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B99157-644D-82FD-A921-D83F49619302}"/>
                </a:ext>
              </a:extLst>
            </p:cNvPr>
            <p:cNvSpPr/>
            <p:nvPr/>
          </p:nvSpPr>
          <p:spPr>
            <a:xfrm>
              <a:off x="799018" y="2869111"/>
              <a:ext cx="892866" cy="1130778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Callout: Line 17">
              <a:extLst>
                <a:ext uri="{FF2B5EF4-FFF2-40B4-BE49-F238E27FC236}">
                  <a16:creationId xmlns:a16="http://schemas.microsoft.com/office/drawing/2014/main" id="{F9F4E2AC-EC86-2087-BE4B-A7B90DB08E20}"/>
                </a:ext>
              </a:extLst>
            </p:cNvPr>
            <p:cNvSpPr/>
            <p:nvPr/>
          </p:nvSpPr>
          <p:spPr>
            <a:xfrm>
              <a:off x="8831995" y="3339558"/>
              <a:ext cx="1211735" cy="280486"/>
            </a:xfrm>
            <a:prstGeom prst="borderCallout1">
              <a:avLst>
                <a:gd name="adj1" fmla="val -10887"/>
                <a:gd name="adj2" fmla="val 87710"/>
                <a:gd name="adj3" fmla="val -157002"/>
                <a:gd name="adj4" fmla="val 9899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Notifications</a:t>
              </a:r>
              <a:endParaRPr lang="en-US" sz="11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2BF8B3-21FB-BB59-ACD4-372AC0D3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842" y="2623144"/>
              <a:ext cx="699248" cy="228919"/>
            </a:xfrm>
            <a:prstGeom prst="rect">
              <a:avLst/>
            </a:prstGeom>
          </p:spPr>
        </p:pic>
        <p:sp>
          <p:nvSpPr>
            <p:cNvPr id="20" name="Callout: Line 19">
              <a:extLst>
                <a:ext uri="{FF2B5EF4-FFF2-40B4-BE49-F238E27FC236}">
                  <a16:creationId xmlns:a16="http://schemas.microsoft.com/office/drawing/2014/main" id="{4FB01446-ABAA-D891-1BD2-82E90C7EEC24}"/>
                </a:ext>
              </a:extLst>
            </p:cNvPr>
            <p:cNvSpPr/>
            <p:nvPr/>
          </p:nvSpPr>
          <p:spPr>
            <a:xfrm>
              <a:off x="138308" y="4324665"/>
              <a:ext cx="1010803" cy="394424"/>
            </a:xfrm>
            <a:prstGeom prst="borderCallout1">
              <a:avLst>
                <a:gd name="adj1" fmla="val -18573"/>
                <a:gd name="adj2" fmla="val 19113"/>
                <a:gd name="adj3" fmla="val -119863"/>
                <a:gd name="adj4" fmla="val 545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Menu Bar &amp; Navigation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CDE35D-7887-8347-0540-7218F7A20149}"/>
                </a:ext>
              </a:extLst>
            </p:cNvPr>
            <p:cNvSpPr/>
            <p:nvPr/>
          </p:nvSpPr>
          <p:spPr>
            <a:xfrm>
              <a:off x="4676661" y="5232128"/>
              <a:ext cx="5728918" cy="451323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Callout: Line 21">
              <a:extLst>
                <a:ext uri="{FF2B5EF4-FFF2-40B4-BE49-F238E27FC236}">
                  <a16:creationId xmlns:a16="http://schemas.microsoft.com/office/drawing/2014/main" id="{EF07A96E-D9C1-097D-B1B7-A50182781481}"/>
                </a:ext>
              </a:extLst>
            </p:cNvPr>
            <p:cNvSpPr/>
            <p:nvPr/>
          </p:nvSpPr>
          <p:spPr>
            <a:xfrm>
              <a:off x="4560628" y="4568527"/>
              <a:ext cx="661721" cy="301123"/>
            </a:xfrm>
            <a:prstGeom prst="borderCallout1">
              <a:avLst>
                <a:gd name="adj1" fmla="val 125095"/>
                <a:gd name="adj2" fmla="val 54584"/>
                <a:gd name="adj3" fmla="val 198347"/>
                <a:gd name="adj4" fmla="val 77366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Actions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04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82340-BDE6-11F2-3274-51875C31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709768-250F-D8AF-AB66-3C35110E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2888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/>
              <a:t>Section: Videos</a:t>
            </a:r>
            <a:endParaRPr lang="en-CA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80451-09A4-08DD-AAF5-1EB5E024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7063-DEBC-4EA0-B7EB-0C7B58E187D9}" type="datetime1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BD7B-1AC4-44FB-843B-7D12C44A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4319-49D3-FF44-4DED-6C0E1A23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C54C-6AF5-B9E2-6348-4FEEEFAE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EF41-9990-087D-1AE9-FB46B51E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Infonetica Videos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BF13B09-4665-7C7C-CF0B-C31B252B9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177130" cy="34695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following videos were created by Infonetica (Harmony vendor).</a:t>
            </a:r>
          </a:p>
          <a:p>
            <a:r>
              <a:rPr lang="en-US" sz="2400" dirty="0"/>
              <a:t>Although the branding and some aspects of the configuration are different than Harmony, the basics of the changes are well highlighted in these videos.  </a:t>
            </a:r>
          </a:p>
          <a:p>
            <a:r>
              <a:rPr lang="en-US" sz="2400" dirty="0"/>
              <a:t>It may be helpful to have Harmony open while viewing this video to allow for cross-checking of the changes.</a:t>
            </a:r>
            <a:endParaRPr lang="en-CA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16F59-7FA6-6321-19DD-AF9B14F5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4CECD5-A663-FDCA-ABC9-98C88D6D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19482-CCF3-67C8-F926-AF281ED3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63A1-DC3E-9C70-FECC-F37BA8E2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General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4F6FF-2832-54ED-67D8-3267DCAA1272}"/>
              </a:ext>
            </a:extLst>
          </p:cNvPr>
          <p:cNvSpPr txBox="1"/>
          <p:nvPr/>
        </p:nvSpPr>
        <p:spPr>
          <a:xfrm>
            <a:off x="421200" y="2206837"/>
            <a:ext cx="3085929" cy="2056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This video is presented from the Applicant perspective, but contains essential information for all users.</a:t>
            </a:r>
          </a:p>
        </p:txBody>
      </p:sp>
      <p:pic>
        <p:nvPicPr>
          <p:cNvPr id="6" name="Ethics RM UI Navigation - General (Subtitles)" descr="General Information video of interface changes">
            <a:hlinkClick r:id="" action="ppaction://media"/>
            <a:extLst>
              <a:ext uri="{FF2B5EF4-FFF2-40B4-BE49-F238E27FC236}">
                <a16:creationId xmlns:a16="http://schemas.microsoft.com/office/drawing/2014/main" id="{62F0B78C-3907-690F-A404-E9580D0E2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7129" y="1386927"/>
            <a:ext cx="8128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402681-1424-CEB4-F951-25393F95F3A4}"/>
              </a:ext>
            </a:extLst>
          </p:cNvPr>
          <p:cNvSpPr txBox="1"/>
          <p:nvPr/>
        </p:nvSpPr>
        <p:spPr>
          <a:xfrm>
            <a:off x="556871" y="4758598"/>
            <a:ext cx="2666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Note: If you have trouble viewing this video in-app, please view the video on </a:t>
            </a:r>
            <a:r>
              <a:rPr lang="en-US" i="1" dirty="0" err="1"/>
              <a:t>Youtube</a:t>
            </a:r>
            <a:r>
              <a:rPr lang="en-US" i="1" dirty="0"/>
              <a:t> </a:t>
            </a:r>
            <a:r>
              <a:rPr lang="en-US" i="1" dirty="0">
                <a:hlinkClick r:id="rId5"/>
              </a:rPr>
              <a:t>here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34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5549-71CA-D233-B648-4CABFBA7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Applicant Changes</a:t>
            </a:r>
          </a:p>
        </p:txBody>
      </p:sp>
      <p:pic>
        <p:nvPicPr>
          <p:cNvPr id="8" name="Ethics RM UI Navigation - Applicant (Subtitles)" descr="Applicant Perspective video of interface changes">
            <a:hlinkClick r:id="" action="ppaction://media"/>
            <a:extLst>
              <a:ext uri="{FF2B5EF4-FFF2-40B4-BE49-F238E27FC236}">
                <a16:creationId xmlns:a16="http://schemas.microsoft.com/office/drawing/2014/main" id="{68CC4C84-52DA-815B-3DA2-28B62B1032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5048" y="1386927"/>
            <a:ext cx="8128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AD10E-0995-6B73-18A5-913BA24D6ED8}"/>
              </a:ext>
            </a:extLst>
          </p:cNvPr>
          <p:cNvSpPr txBox="1"/>
          <p:nvPr/>
        </p:nvSpPr>
        <p:spPr>
          <a:xfrm>
            <a:off x="556871" y="4758598"/>
            <a:ext cx="2666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Note: If you have trouble viewing this video in-app, please view the video on </a:t>
            </a:r>
            <a:r>
              <a:rPr lang="en-US" i="1" dirty="0" err="1"/>
              <a:t>Youtube</a:t>
            </a:r>
            <a:r>
              <a:rPr lang="en-US" i="1" dirty="0"/>
              <a:t> </a:t>
            </a:r>
            <a:r>
              <a:rPr lang="en-US" i="1" dirty="0">
                <a:hlinkClick r:id="rId5"/>
              </a:rPr>
              <a:t>here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3A84-D954-C697-1500-9E701E37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Reviewer Changes</a:t>
            </a:r>
          </a:p>
        </p:txBody>
      </p:sp>
      <p:pic>
        <p:nvPicPr>
          <p:cNvPr id="8" name="Ethics RM UI Navigation - Reviewer (Subtitles)" descr="Reviewer Perspective video of interface changes">
            <a:hlinkClick r:id="" action="ppaction://media"/>
            <a:extLst>
              <a:ext uri="{FF2B5EF4-FFF2-40B4-BE49-F238E27FC236}">
                <a16:creationId xmlns:a16="http://schemas.microsoft.com/office/drawing/2014/main" id="{86B619B5-161E-A0AF-397C-ACF7861D5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294" y="1468981"/>
            <a:ext cx="8128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CB1651-3BDA-3EE0-48E4-8817FC155EF0}"/>
              </a:ext>
            </a:extLst>
          </p:cNvPr>
          <p:cNvSpPr txBox="1"/>
          <p:nvPr/>
        </p:nvSpPr>
        <p:spPr>
          <a:xfrm>
            <a:off x="370259" y="4460018"/>
            <a:ext cx="2666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Note: If you have trouble viewing this video in-app, please view the video on </a:t>
            </a:r>
            <a:r>
              <a:rPr lang="en-US" i="1" dirty="0" err="1"/>
              <a:t>Youtube</a:t>
            </a:r>
            <a:r>
              <a:rPr lang="en-US" i="1" dirty="0"/>
              <a:t> </a:t>
            </a:r>
            <a:r>
              <a:rPr lang="en-US" i="1" dirty="0">
                <a:hlinkClick r:id="rId5"/>
              </a:rPr>
              <a:t>here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6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37D1-F3F7-40D8-DF41-019A6EF5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  <a:endParaRPr lang="en-CA" dirty="0"/>
          </a:p>
        </p:txBody>
      </p:sp>
      <p:pic>
        <p:nvPicPr>
          <p:cNvPr id="7" name="Picture 6" descr="An image of people with empty word bubbles above their heads.">
            <a:extLst>
              <a:ext uri="{FF2B5EF4-FFF2-40B4-BE49-F238E27FC236}">
                <a16:creationId xmlns:a16="http://schemas.microsoft.com/office/drawing/2014/main" id="{BF077928-5947-5854-DBD0-16C76D46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8" t="5477" r="-1"/>
          <a:stretch/>
        </p:blipFill>
        <p:spPr>
          <a:xfrm>
            <a:off x="4413973" y="1627849"/>
            <a:ext cx="3105347" cy="2281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C5D3B0-6157-7716-0E9B-FBC0ABB2E4FC}"/>
              </a:ext>
            </a:extLst>
          </p:cNvPr>
          <p:cNvSpPr txBox="1"/>
          <p:nvPr/>
        </p:nvSpPr>
        <p:spPr>
          <a:xfrm>
            <a:off x="1014760" y="4650059"/>
            <a:ext cx="1069707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000" dirty="0"/>
              <a:t>For questions or support, please create a support ticket in the </a:t>
            </a:r>
            <a:r>
              <a:rPr lang="en-CA" sz="2000" dirty="0">
                <a:hlinkClick r:id="rId4"/>
              </a:rPr>
              <a:t>Harmony Support Site</a:t>
            </a:r>
            <a:r>
              <a:rPr lang="en-CA" sz="2000"/>
              <a:t>. (click </a:t>
            </a:r>
            <a:r>
              <a:rPr lang="en-CA" sz="2000" dirty="0"/>
              <a:t>link).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23D2-2032-00C3-4830-1D5F0CC6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9774-4BFD-4FE9-B335-935EB8A264A8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503BAB-33C6-058A-C03E-E87D3E13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FD5AD-CFB9-3A62-0FBA-35EA29CC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A17D19-5A50-44A4-AFC3-B716C614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Accessibility Summary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9E4450-9FFB-94CC-B8D0-F762FAA6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3487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dirty="0"/>
              <a:t>This Presentation includes the following Accessibility Features:</a:t>
            </a:r>
          </a:p>
          <a:p>
            <a:pPr lvl="1"/>
            <a:r>
              <a:rPr lang="en-CA" sz="2000" dirty="0"/>
              <a:t>Text Size: 18 pt or larger.</a:t>
            </a:r>
          </a:p>
          <a:p>
            <a:pPr lvl="1"/>
            <a:r>
              <a:rPr lang="en-CA" sz="2000" dirty="0"/>
              <a:t>Proper use of punctuation to aid screen reader cadence.</a:t>
            </a:r>
          </a:p>
          <a:p>
            <a:pPr lvl="1"/>
            <a:r>
              <a:rPr lang="en-CA" sz="2000" dirty="0"/>
              <a:t>Alt Text: Included to describe all non-decorative images.</a:t>
            </a:r>
          </a:p>
          <a:p>
            <a:pPr lvl="1"/>
            <a:r>
              <a:rPr lang="en-CA" sz="2000" dirty="0"/>
              <a:t>Colour Contrast: Minimum 4.5:1 for normal text.</a:t>
            </a:r>
          </a:p>
          <a:p>
            <a:pPr lvl="1"/>
            <a:r>
              <a:rPr lang="en-CA" sz="2000" dirty="0"/>
              <a:t>Keyboard Navigation: </a:t>
            </a:r>
          </a:p>
          <a:p>
            <a:pPr lvl="2"/>
            <a:r>
              <a:rPr lang="en-CA" sz="1800" dirty="0"/>
              <a:t>All interactive elements in this presentation are operable via Tab/Enter.</a:t>
            </a:r>
          </a:p>
          <a:p>
            <a:pPr lvl="1"/>
            <a:r>
              <a:rPr lang="en-CA" sz="2000" dirty="0"/>
              <a:t>Link Text: Uses meaningful text, not raw URLs.</a:t>
            </a:r>
          </a:p>
          <a:p>
            <a:pPr lvl="1"/>
            <a:r>
              <a:rPr lang="en-CA" sz="2000" dirty="0"/>
              <a:t>Reading Order: Verified logical order of slide contents.</a:t>
            </a:r>
          </a:p>
          <a:p>
            <a:pPr lvl="1"/>
            <a:r>
              <a:rPr lang="en-CA" sz="2000" dirty="0"/>
              <a:t>Language: Consistent terminology and defined acronyms.</a:t>
            </a:r>
          </a:p>
          <a:p>
            <a:pPr lvl="1"/>
            <a:r>
              <a:rPr lang="en-CA" sz="2000" dirty="0"/>
              <a:t>Subtitled videos.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A0C95-33B8-41DE-F5CE-3D4E7476AE0B}"/>
              </a:ext>
            </a:extLst>
          </p:cNvPr>
          <p:cNvSpPr txBox="1"/>
          <p:nvPr/>
        </p:nvSpPr>
        <p:spPr>
          <a:xfrm>
            <a:off x="825674" y="5491159"/>
            <a:ext cx="10794358" cy="648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lvl="1">
              <a:lnSpc>
                <a:spcPct val="90000"/>
              </a:lnSpc>
              <a:spcBef>
                <a:spcPts val="500"/>
              </a:spcBef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Please note that for Harmony system navigation, </a:t>
            </a:r>
            <a:r>
              <a:rPr lang="en-US" sz="2000" dirty="0">
                <a:solidFill>
                  <a:prstClr val="black"/>
                </a:solidFill>
              </a:rPr>
              <a:t>the interactive elements described in this presentation are operable via the Tab and Spacebar keys, in addition to mouse navigation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A8F58-82DC-E3C2-6252-746BF57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674" y="6356350"/>
            <a:ext cx="2743200" cy="365125"/>
          </a:xfrm>
        </p:spPr>
        <p:txBody>
          <a:bodyPr/>
          <a:lstStyle/>
          <a:p>
            <a:fld id="{9DDF813C-A5AA-47D4-8A23-6111D28DB4ED}" type="datetime1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918DB-1C37-D80F-6D27-6C6189CD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17629-1813-F59F-243F-2939BEB9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6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444EE-3A30-0FF7-CB50-421ADF2A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1A49D7-1010-26B1-DDAE-617D8F6F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Presentation Index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8378DA-245A-3CF8-A210-58918FA1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22084" cy="4158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This Presentation contains the following (each item has a link directly to that section):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 action="ppaction://hlinksldjump"/>
              </a:rPr>
              <a:t>Section: Current Interface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4" action="ppaction://hlinksldjump"/>
              </a:rPr>
              <a:t>Section: New Interface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5" action="ppaction://hlinksldjump"/>
              </a:rPr>
              <a:t>Section: Videos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9FF4-8572-BCC2-B06E-FB2CA6E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674" y="6356350"/>
            <a:ext cx="2743200" cy="365125"/>
          </a:xfrm>
        </p:spPr>
        <p:txBody>
          <a:bodyPr/>
          <a:lstStyle/>
          <a:p>
            <a:fld id="{9DDF813C-A5AA-47D4-8A23-6111D28DB4ED}" type="datetime1">
              <a:rPr lang="en-US" smtClean="0"/>
              <a:pPr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CAF83-31C6-8C3C-4B51-E05D8ED4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D452-5A50-B19E-CF53-46294AB2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1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D9013A-E12A-C843-964A-80810CFA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2888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/>
              <a:t>Section: </a:t>
            </a:r>
            <a:r>
              <a:rPr lang="en-US" u="sng" dirty="0"/>
              <a:t>Current Interface</a:t>
            </a:r>
            <a:endParaRPr lang="en-CA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1302F-8FD9-0BB0-E037-89664B44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7063-DEBC-4EA0-B7EB-0C7B58E187D9}" type="datetime1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B5761-30CF-A4ED-A1F5-3A689E33B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17D31-8F6B-D4CB-7ED6-22885BB2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84A7-D5AC-C07D-BBCF-56218CE2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Interface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92ACFB-5E53-3E74-D9B9-ACC4010FA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9865"/>
            <a:ext cx="10515600" cy="46437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current Harmony interface is configured as follows: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Menu Bar: Top left of the </a:t>
            </a:r>
            <a:r>
              <a:rPr lang="en-US" sz="2000" dirty="0"/>
              <a:t>screen containing Work Area, Contacts, and Help links.</a:t>
            </a:r>
          </a:p>
          <a:p>
            <a:pPr lvl="1"/>
            <a:r>
              <a:rPr lang="en-US" sz="2000" dirty="0"/>
              <a:t>Username Dropdown: Top left of the screen for Change Password, Personal Details, Notifications and Logout.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Actions and Navigation Tiles: left side below the Menu Bar containing system action and navigation tiles which are dependent on the area of focus within Harmony and contain </a:t>
            </a:r>
            <a:r>
              <a:rPr lang="en-US" sz="2000" dirty="0"/>
              <a:t>tiles</a:t>
            </a:r>
            <a:r>
              <a:rPr lang="en-US" sz="2000" dirty="0">
                <a:solidFill>
                  <a:schemeClr val="tx1"/>
                </a:solidFill>
              </a:rPr>
              <a:t> such as Create Project, Duplicate Project, Completeness Check, View as PDF, etc. </a:t>
            </a:r>
          </a:p>
          <a:p>
            <a:pPr lvl="1"/>
            <a:r>
              <a:rPr lang="en-US" sz="2000" dirty="0"/>
              <a:t>Work Area: Navigation tiles for Notifications, Signatures (Requests), Transfers (Projects) and Shared (Projects).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 Project Folders: Navigation Tiles for All Projects, Imported Projects and Imported &amp; Validated (Projects) (if you have had projects imported from UM as the Principal Investigator). This area would also contain any custom project folders that the user has created</a:t>
            </a:r>
            <a:r>
              <a:rPr lang="en-US" sz="2000" dirty="0"/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/>
              <a:t>Projects (List): A list of all projects (or selected projects by folder) and includes Project Title, Project ID, Owner, Date Created and Date Modified.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6355A-65DD-ED95-00DF-BC4E458C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5EB453-449D-FFF8-522B-D4DDFD10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1BCA-FADE-63FA-8779-8FB28F7F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0BBC-0947-A1AA-4A50-3E7A36317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1427-4E77-F94A-DCE9-A287E750C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Interface Summary of Changes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010A192-5F9F-A14E-9D98-9B02FE8ED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4695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following areas of the Harmony interface are changing:</a:t>
            </a:r>
          </a:p>
          <a:p>
            <a:pPr lvl="1"/>
            <a:r>
              <a:rPr lang="en-US" sz="2000" dirty="0"/>
              <a:t>Menu Bar is changing.</a:t>
            </a:r>
          </a:p>
          <a:p>
            <a:pPr lvl="1"/>
            <a:r>
              <a:rPr lang="en-US" sz="2000" dirty="0"/>
              <a:t>Actions and Navigation are changing.</a:t>
            </a:r>
          </a:p>
          <a:p>
            <a:pPr lvl="1"/>
            <a:r>
              <a:rPr lang="en-US" sz="2000" dirty="0"/>
              <a:t>Username and Account Details are changing.</a:t>
            </a:r>
          </a:p>
          <a:p>
            <a:pPr lvl="1"/>
            <a:r>
              <a:rPr lang="en-US" sz="2000" dirty="0"/>
              <a:t>Work Area - Notifications are changing.</a:t>
            </a:r>
          </a:p>
          <a:p>
            <a:pPr lvl="1"/>
            <a:r>
              <a:rPr lang="en-US" sz="2000" dirty="0"/>
              <a:t>Work Area Signatures, Transfers and Shared are not changing.</a:t>
            </a:r>
          </a:p>
          <a:p>
            <a:pPr lvl="1"/>
            <a:r>
              <a:rPr lang="en-US" sz="2000" dirty="0"/>
              <a:t>Project Folders are not changing.</a:t>
            </a:r>
          </a:p>
          <a:p>
            <a:pPr lvl="1"/>
            <a:r>
              <a:rPr lang="en-US" sz="2000" dirty="0"/>
              <a:t>Projects (List) are not changing.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04107-4DBD-E772-FFD0-E55143F0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D41854F-C11A-B940-307B-1825D689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91D2-C173-4D8D-6102-88E73330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5E640-D9CB-9CED-4C9C-89A883445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0038-958D-ECDF-F922-9D468065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of Summary of Changes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2179DD-164A-8425-180D-0E5781B8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F7D866-0876-2FEB-B603-9B59BE96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3AE4-3CE9-6F72-A553-E4CFAF49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/>
          </a:p>
        </p:txBody>
      </p:sp>
      <p:grpSp>
        <p:nvGrpSpPr>
          <p:cNvPr id="29" name="Group 28" descr="A Harmony screenshot of the main landing area, highlighting the following changes to the new user interface:&#10;- Menu Bar is changing.&#10;- Actions and Navigation are changing.&#10;- Username and Account Details are changing.&#10;- Work Area - Notifications are changing.&#10;- Work Area Signatures, Transfers and Shared are not changing.&#10;- Project Folders are not changing.&#10;- Projects (Lists) are not changing.&#10;">
            <a:extLst>
              <a:ext uri="{FF2B5EF4-FFF2-40B4-BE49-F238E27FC236}">
                <a16:creationId xmlns:a16="http://schemas.microsoft.com/office/drawing/2014/main" id="{EF5163BA-0D4A-4503-63DB-0DB9EE3F1916}"/>
              </a:ext>
            </a:extLst>
          </p:cNvPr>
          <p:cNvGrpSpPr/>
          <p:nvPr/>
        </p:nvGrpSpPr>
        <p:grpSpPr>
          <a:xfrm>
            <a:off x="591444" y="864508"/>
            <a:ext cx="11393931" cy="5362902"/>
            <a:chOff x="208671" y="1331288"/>
            <a:chExt cx="11393931" cy="53629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4535840-315B-F999-99B8-3CB5659A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5519" y="2384092"/>
              <a:ext cx="10065819" cy="431009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2AF865-D68E-2562-B1B9-825DB58A7CDD}"/>
                </a:ext>
              </a:extLst>
            </p:cNvPr>
            <p:cNvSpPr/>
            <p:nvPr/>
          </p:nvSpPr>
          <p:spPr>
            <a:xfrm>
              <a:off x="1454256" y="2701445"/>
              <a:ext cx="1616564" cy="1556713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0935AD-4251-35DB-249B-D8D7A8B42637}"/>
                </a:ext>
              </a:extLst>
            </p:cNvPr>
            <p:cNvSpPr/>
            <p:nvPr/>
          </p:nvSpPr>
          <p:spPr>
            <a:xfrm>
              <a:off x="4141694" y="2723753"/>
              <a:ext cx="4721532" cy="1329676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EE8421-574A-D70F-1F00-C9D92A82C26D}"/>
                </a:ext>
              </a:extLst>
            </p:cNvPr>
            <p:cNvSpPr/>
            <p:nvPr/>
          </p:nvSpPr>
          <p:spPr>
            <a:xfrm>
              <a:off x="9243090" y="2399174"/>
              <a:ext cx="1958154" cy="218145"/>
            </a:xfrm>
            <a:prstGeom prst="rect">
              <a:avLst/>
            </a:prstGeom>
            <a:solidFill>
              <a:srgbClr val="1D1D1D"/>
            </a:solidFill>
            <a:ln>
              <a:solidFill>
                <a:srgbClr val="1D1D1D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6C28F0-9B3A-868E-9B68-6F19978A8B9A}"/>
                </a:ext>
              </a:extLst>
            </p:cNvPr>
            <p:cNvSpPr txBox="1"/>
            <p:nvPr/>
          </p:nvSpPr>
          <p:spPr>
            <a:xfrm>
              <a:off x="10120397" y="2368264"/>
              <a:ext cx="990784" cy="307777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A1A1A1"/>
                  </a:solidFill>
                </a:rPr>
                <a:t>Username</a:t>
              </a:r>
              <a:endParaRPr lang="en-CA" sz="1400" dirty="0">
                <a:solidFill>
                  <a:srgbClr val="A1A1A1"/>
                </a:solidFill>
              </a:endParaRPr>
            </a:p>
          </p:txBody>
        </p:sp>
        <p:sp>
          <p:nvSpPr>
            <p:cNvPr id="35" name="Callout: Line 34">
              <a:extLst>
                <a:ext uri="{FF2B5EF4-FFF2-40B4-BE49-F238E27FC236}">
                  <a16:creationId xmlns:a16="http://schemas.microsoft.com/office/drawing/2014/main" id="{3B005BB8-524B-1C20-BA06-4103BED3237C}"/>
                </a:ext>
              </a:extLst>
            </p:cNvPr>
            <p:cNvSpPr/>
            <p:nvPr/>
          </p:nvSpPr>
          <p:spPr>
            <a:xfrm>
              <a:off x="9424749" y="1331288"/>
              <a:ext cx="1191040" cy="612648"/>
            </a:xfrm>
            <a:prstGeom prst="borderCallout1">
              <a:avLst>
                <a:gd name="adj1" fmla="val 115326"/>
                <a:gd name="adj2" fmla="val 54071"/>
                <a:gd name="adj3" fmla="val 148419"/>
                <a:gd name="adj4" fmla="val 87275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Username and Account Details</a:t>
              </a:r>
            </a:p>
            <a:p>
              <a:pPr algn="ctr"/>
              <a:r>
                <a:rPr lang="en-US" sz="1100" dirty="0">
                  <a:solidFill>
                    <a:srgbClr val="C00000"/>
                  </a:solidFill>
                </a:rPr>
                <a:t>Changing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1AC978-378A-D383-9640-02F68BC5B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6971" y="2634228"/>
              <a:ext cx="729947" cy="680687"/>
            </a:xfrm>
            <a:prstGeom prst="rect">
              <a:avLst/>
            </a:prstGeom>
          </p:spPr>
        </p:pic>
        <p:sp>
          <p:nvSpPr>
            <p:cNvPr id="37" name="Callout: Line 36">
              <a:extLst>
                <a:ext uri="{FF2B5EF4-FFF2-40B4-BE49-F238E27FC236}">
                  <a16:creationId xmlns:a16="http://schemas.microsoft.com/office/drawing/2014/main" id="{D0ED384C-66C3-4421-CB6A-F129288F32FB}"/>
                </a:ext>
              </a:extLst>
            </p:cNvPr>
            <p:cNvSpPr/>
            <p:nvPr/>
          </p:nvSpPr>
          <p:spPr>
            <a:xfrm>
              <a:off x="9306310" y="3543086"/>
              <a:ext cx="2296291" cy="901779"/>
            </a:xfrm>
            <a:prstGeom prst="borderCallout1">
              <a:avLst>
                <a:gd name="adj1" fmla="val 18750"/>
                <a:gd name="adj2" fmla="val -8333"/>
                <a:gd name="adj3" fmla="val -12304"/>
                <a:gd name="adj4" fmla="val -30944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Work Area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tx1"/>
                  </a:solidFill>
                </a:rPr>
                <a:t>Notifications</a:t>
              </a:r>
              <a:r>
                <a:rPr lang="en-US" sz="1100" dirty="0">
                  <a:solidFill>
                    <a:srgbClr val="C00000"/>
                  </a:solidFill>
                </a:rPr>
                <a:t> Changing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1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Signatures, Transfer, Shared, NOT changing</a:t>
              </a:r>
              <a:endParaRPr lang="en-CA" sz="1100" dirty="0"/>
            </a:p>
          </p:txBody>
        </p:sp>
        <p:sp>
          <p:nvSpPr>
            <p:cNvPr id="38" name="Callout: Line 37">
              <a:extLst>
                <a:ext uri="{FF2B5EF4-FFF2-40B4-BE49-F238E27FC236}">
                  <a16:creationId xmlns:a16="http://schemas.microsoft.com/office/drawing/2014/main" id="{59D59586-953E-8A6C-78F2-09D60C865D67}"/>
                </a:ext>
              </a:extLst>
            </p:cNvPr>
            <p:cNvSpPr/>
            <p:nvPr/>
          </p:nvSpPr>
          <p:spPr>
            <a:xfrm>
              <a:off x="208671" y="4126738"/>
              <a:ext cx="1109681" cy="567508"/>
            </a:xfrm>
            <a:prstGeom prst="borderCallout1">
              <a:avLst>
                <a:gd name="adj1" fmla="val -21053"/>
                <a:gd name="adj2" fmla="val 69363"/>
                <a:gd name="adj3" fmla="val -77711"/>
                <a:gd name="adj4" fmla="val 98796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Actions &amp; Navigation</a:t>
              </a:r>
            </a:p>
            <a:p>
              <a:pPr algn="ctr"/>
              <a:r>
                <a:rPr lang="en-US" sz="1100" dirty="0">
                  <a:solidFill>
                    <a:srgbClr val="C00000"/>
                  </a:solidFill>
                </a:rPr>
                <a:t>Changing 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F6624C8-136E-5E4D-B651-EF6F69934292}"/>
                </a:ext>
              </a:extLst>
            </p:cNvPr>
            <p:cNvSpPr/>
            <p:nvPr/>
          </p:nvSpPr>
          <p:spPr>
            <a:xfrm>
              <a:off x="1454255" y="2365458"/>
              <a:ext cx="4183730" cy="31339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Callout: Line 39">
              <a:extLst>
                <a:ext uri="{FF2B5EF4-FFF2-40B4-BE49-F238E27FC236}">
                  <a16:creationId xmlns:a16="http://schemas.microsoft.com/office/drawing/2014/main" id="{F04601AB-1869-D9D7-9B45-64CA00BFC48F}"/>
                </a:ext>
              </a:extLst>
            </p:cNvPr>
            <p:cNvSpPr/>
            <p:nvPr/>
          </p:nvSpPr>
          <p:spPr>
            <a:xfrm>
              <a:off x="333903" y="2810107"/>
              <a:ext cx="859218" cy="394424"/>
            </a:xfrm>
            <a:prstGeom prst="borderCallout1">
              <a:avLst>
                <a:gd name="adj1" fmla="val -18573"/>
                <a:gd name="adj2" fmla="val 83453"/>
                <a:gd name="adj3" fmla="val -69033"/>
                <a:gd name="adj4" fmla="val 11552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Menu Bar </a:t>
              </a:r>
              <a:r>
                <a:rPr lang="en-US" sz="1100" dirty="0">
                  <a:solidFill>
                    <a:srgbClr val="C00000"/>
                  </a:solidFill>
                </a:rPr>
                <a:t>Changing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  <p:sp>
          <p:nvSpPr>
            <p:cNvPr id="41" name="Rectangle 40" descr="A Harmony screenshot of the main landing page described in the previous slide, highlighting the following:&#10;- The Menu Bar is changing.&#10;- The Actions and Navigation area is changing.&#10;The Username and Account Details area is changing.&#10;The Work are Notifications Tile is changing, however the Signaturesd, ">
              <a:extLst>
                <a:ext uri="{FF2B5EF4-FFF2-40B4-BE49-F238E27FC236}">
                  <a16:creationId xmlns:a16="http://schemas.microsoft.com/office/drawing/2014/main" id="{7DEE8C92-C91F-D8F1-BDC4-54A0719E053C}"/>
                </a:ext>
              </a:extLst>
            </p:cNvPr>
            <p:cNvSpPr/>
            <p:nvPr/>
          </p:nvSpPr>
          <p:spPr>
            <a:xfrm>
              <a:off x="4141695" y="4111570"/>
              <a:ext cx="4721532" cy="1121511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CA"/>
            </a:p>
          </p:txBody>
        </p:sp>
        <p:sp>
          <p:nvSpPr>
            <p:cNvPr id="42" name="Callout: Line 41">
              <a:extLst>
                <a:ext uri="{FF2B5EF4-FFF2-40B4-BE49-F238E27FC236}">
                  <a16:creationId xmlns:a16="http://schemas.microsoft.com/office/drawing/2014/main" id="{5F865E3A-DD4C-E2BE-94B1-3143DF5FF0B8}"/>
                </a:ext>
              </a:extLst>
            </p:cNvPr>
            <p:cNvSpPr/>
            <p:nvPr/>
          </p:nvSpPr>
          <p:spPr>
            <a:xfrm>
              <a:off x="2198500" y="4787154"/>
              <a:ext cx="1407757" cy="445928"/>
            </a:xfrm>
            <a:prstGeom prst="borderCallout1">
              <a:avLst>
                <a:gd name="adj1" fmla="val 18750"/>
                <a:gd name="adj2" fmla="val 105250"/>
                <a:gd name="adj3" fmla="val -65345"/>
                <a:gd name="adj4" fmla="val 1271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Project Folders</a:t>
              </a:r>
            </a:p>
            <a:p>
              <a:pPr algn="ctr"/>
              <a:r>
                <a:rPr lang="en-US" sz="1100" dirty="0"/>
                <a:t>(NOT changing)</a:t>
              </a:r>
              <a:endParaRPr lang="en-CA" sz="11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4253BD7-34D0-D4E2-A165-0714C9CB288A}"/>
                </a:ext>
              </a:extLst>
            </p:cNvPr>
            <p:cNvSpPr/>
            <p:nvPr/>
          </p:nvSpPr>
          <p:spPr>
            <a:xfrm>
              <a:off x="4141694" y="5291223"/>
              <a:ext cx="7460908" cy="135847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Callout: Line 43">
              <a:extLst>
                <a:ext uri="{FF2B5EF4-FFF2-40B4-BE49-F238E27FC236}">
                  <a16:creationId xmlns:a16="http://schemas.microsoft.com/office/drawing/2014/main" id="{CA941D33-46EA-458E-A68B-239DCC14350F}"/>
                </a:ext>
              </a:extLst>
            </p:cNvPr>
            <p:cNvSpPr/>
            <p:nvPr/>
          </p:nvSpPr>
          <p:spPr>
            <a:xfrm>
              <a:off x="2198500" y="5790719"/>
              <a:ext cx="1407757" cy="445928"/>
            </a:xfrm>
            <a:prstGeom prst="borderCallout1">
              <a:avLst>
                <a:gd name="adj1" fmla="val 50133"/>
                <a:gd name="adj2" fmla="val 109399"/>
                <a:gd name="adj3" fmla="val -22094"/>
                <a:gd name="adj4" fmla="val 12853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Projects List</a:t>
              </a:r>
            </a:p>
            <a:p>
              <a:pPr algn="ctr"/>
              <a:r>
                <a:rPr lang="en-US" sz="1100" dirty="0"/>
                <a:t>(NOT changing)</a:t>
              </a:r>
              <a:endParaRPr lang="en-CA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63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1322D-AF0E-97A7-B016-B19759E7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01309D-F555-8A23-C12A-0E103211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2888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/>
              <a:t>Section: </a:t>
            </a:r>
            <a:r>
              <a:rPr lang="en-US" u="sng" dirty="0"/>
              <a:t>New Interface</a:t>
            </a:r>
            <a:endParaRPr lang="en-CA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78480-7725-9B17-582A-E1369151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7063-DEBC-4EA0-B7EB-0C7B58E187D9}" type="datetime1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7B3E2-D510-2C3B-8B9C-84769BF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06D87-6C1C-7357-F847-2DA34221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2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40124-2454-C9DF-42AE-3FFC6D3F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4383-8222-AAD3-2910-FD54DDC6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Interface Changes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09A341-9851-0209-AB47-CEEFB9DFC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530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new Harmony interface is configured as follows: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Menu and Navigation Bar: Left side and contains links to: Work Area, Projects, Contacts, Signatures and Transfers.</a:t>
            </a:r>
            <a:endParaRPr lang="en-US" sz="2000" dirty="0"/>
          </a:p>
          <a:p>
            <a:pPr lvl="1"/>
            <a:r>
              <a:rPr lang="en-US" sz="2000" dirty="0"/>
              <a:t>Top right now contains: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/>
              <a:t>Question Mark icon for access to: </a:t>
            </a:r>
            <a:r>
              <a:rPr lang="en-US" dirty="0">
                <a:solidFill>
                  <a:schemeClr val="tx1"/>
                </a:solidFill>
              </a:rPr>
              <a:t>Contact Information (Contact Us at RITHIM), Help, FAQs, Templates and About.</a:t>
            </a:r>
          </a:p>
          <a:p>
            <a:pPr lvl="2"/>
            <a:r>
              <a:rPr lang="en-US" dirty="0"/>
              <a:t>A Notifications bell icon, which will indicate when notifications are present and allow navigation to the Notifications section of Harmony.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Account </a:t>
            </a:r>
            <a:r>
              <a:rPr lang="en-US" dirty="0"/>
              <a:t>b</a:t>
            </a:r>
            <a:r>
              <a:rPr lang="en-US" dirty="0">
                <a:solidFill>
                  <a:schemeClr val="tx1"/>
                </a:solidFill>
              </a:rPr>
              <a:t>ubble</a:t>
            </a:r>
            <a:r>
              <a:rPr lang="en-US" dirty="0"/>
              <a:t> icon with user initials for access to: Change Password, Personal Details, Notifications (same access as the Notification bell icon) and Logout.</a:t>
            </a:r>
          </a:p>
          <a:p>
            <a:pPr lvl="1"/>
            <a:r>
              <a:rPr lang="en-US" sz="2000" dirty="0"/>
              <a:t>Work Area: Signatures, Transfers, Shared (Projects), Project Folders and Projects (List) remain within the work area.</a:t>
            </a:r>
          </a:p>
          <a:p>
            <a:pPr lvl="1"/>
            <a:r>
              <a:rPr lang="en-US" sz="2000" dirty="0"/>
              <a:t>Actions: System actions will be located above the Projects (List) and include actions such as Create Project, Create Folder, Transfer, etc. </a:t>
            </a:r>
          </a:p>
          <a:p>
            <a:pPr lvl="2"/>
            <a:endParaRPr lang="en-US" sz="12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lvl="1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F2CD0-AF2C-A3C1-9298-27E0537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3F2C-FC10-4342-ABB3-3D0C51F324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CA3535-62C9-A5FC-D62A-217F4D96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RITHIM HARMONY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1CE94-F5FF-E5EC-37A2-61D627D6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70322A"/>
      </a:hlink>
      <a:folHlink>
        <a:srgbClr val="70322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e35761-8587-4edc-af10-c28a47508c22" xsi:nil="true"/>
    <lcf76f155ced4ddcb4097134ff3c332f xmlns="c985880f-d7dc-42a0-8975-fd7416a9862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5827A0BC5094DBEE6181B7B5F9751" ma:contentTypeVersion="17" ma:contentTypeDescription="Create a new document." ma:contentTypeScope="" ma:versionID="0ec79c137eb92c93d4c6cb1a279288bf">
  <xsd:schema xmlns:xsd="http://www.w3.org/2001/XMLSchema" xmlns:xs="http://www.w3.org/2001/XMLSchema" xmlns:p="http://schemas.microsoft.com/office/2006/metadata/properties" xmlns:ns2="c985880f-d7dc-42a0-8975-fd7416a98620" xmlns:ns3="f9e35761-8587-4edc-af10-c28a47508c22" targetNamespace="http://schemas.microsoft.com/office/2006/metadata/properties" ma:root="true" ma:fieldsID="bcf0eb1586383a6ee58605f732cce1d4" ns2:_="" ns3:_="">
    <xsd:import namespace="c985880f-d7dc-42a0-8975-fd7416a98620"/>
    <xsd:import namespace="f9e35761-8587-4edc-af10-c28a47508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5880f-d7dc-42a0-8975-fd7416a986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7f35ac0-bf75-415d-b085-5c8f46898b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35761-8587-4edc-af10-c28a47508c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7268b39-bc57-412b-b565-e46d4b5d85ac}" ma:internalName="TaxCatchAll" ma:showField="CatchAllData" ma:web="f9e35761-8587-4edc-af10-c28a47508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88CC64-30E4-498C-AAB4-172168E32F8C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9e35761-8587-4edc-af10-c28a47508c22"/>
    <ds:schemaRef ds:uri="c985880f-d7dc-42a0-8975-fd7416a9862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E9FE29-9037-4BF0-B5D6-D68B06CF90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318E3B-52DD-46E7-85A8-8E9F908C5D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85880f-d7dc-42a0-8975-fd7416a98620"/>
    <ds:schemaRef ds:uri="f9e35761-8587-4edc-af10-c28a47508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875</Words>
  <Application>Microsoft Office PowerPoint</Application>
  <PresentationFormat>Widescreen</PresentationFormat>
  <Paragraphs>131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RITHIM Harmony  User Interface Upgrade </vt:lpstr>
      <vt:lpstr>Accessibility Summary</vt:lpstr>
      <vt:lpstr>Presentation Index</vt:lpstr>
      <vt:lpstr>Section: Current Interface</vt:lpstr>
      <vt:lpstr>Current Interface</vt:lpstr>
      <vt:lpstr>Current Interface Summary of Changes</vt:lpstr>
      <vt:lpstr>Image of Summary of Changes</vt:lpstr>
      <vt:lpstr>Section: New Interface</vt:lpstr>
      <vt:lpstr>New Interface Changes </vt:lpstr>
      <vt:lpstr>New Interface Image</vt:lpstr>
      <vt:lpstr>Section: Videos</vt:lpstr>
      <vt:lpstr>Infonetica Videos</vt:lpstr>
      <vt:lpstr>General Information</vt:lpstr>
      <vt:lpstr>Applicant Changes</vt:lpstr>
      <vt:lpstr>Reviewer Changes</vt:lpstr>
      <vt:lpstr>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Rick Guerard</dc:creator>
  <cp:lastModifiedBy>Hope Holmes</cp:lastModifiedBy>
  <cp:revision>123</cp:revision>
  <dcterms:created xsi:type="dcterms:W3CDTF">2025-12-11T21:49:30Z</dcterms:created>
  <dcterms:modified xsi:type="dcterms:W3CDTF">2026-01-08T19:55:59Z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0x0101004125827A0BC5094DBEE6181B7B5F9751</vt:lpwstr>
  </property>
  <property fmtid="{D5CDD505-2E9C-101B-9397-08002B2CF9AE}" pid="3" name="MediaServiceImageTags">
    <vt:lpwstr/>
  </property>
</Properties>
</file>